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88163" cy="100187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5" d="100"/>
          <a:sy n="125" d="100"/>
        </p:scale>
        <p:origin x="1076" y="-29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076" cy="501946"/>
          </a:xfrm>
          <a:prstGeom prst="rect">
            <a:avLst/>
          </a:prstGeom>
        </p:spPr>
        <p:txBody>
          <a:bodyPr vert="horz" lIns="89181" tIns="44591" rIns="89181" bIns="44591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01548" y="1"/>
            <a:ext cx="2985076" cy="501946"/>
          </a:xfrm>
          <a:prstGeom prst="rect">
            <a:avLst/>
          </a:prstGeom>
        </p:spPr>
        <p:txBody>
          <a:bodyPr vert="horz" lIns="89181" tIns="44591" rIns="89181" bIns="44591" rtlCol="0"/>
          <a:lstStyle>
            <a:lvl1pPr algn="r">
              <a:defRPr sz="1200"/>
            </a:lvl1pPr>
          </a:lstStyle>
          <a:p>
            <a:fld id="{3EFD29A4-F14A-4855-BDD5-DAA515102605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81" tIns="44591" rIns="89181" bIns="44591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8509" y="4822099"/>
            <a:ext cx="5511147" cy="3944081"/>
          </a:xfrm>
          <a:prstGeom prst="rect">
            <a:avLst/>
          </a:prstGeom>
        </p:spPr>
        <p:txBody>
          <a:bodyPr vert="horz" lIns="89181" tIns="44591" rIns="89181" bIns="44591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516767"/>
            <a:ext cx="2985076" cy="501946"/>
          </a:xfrm>
          <a:prstGeom prst="rect">
            <a:avLst/>
          </a:prstGeom>
        </p:spPr>
        <p:txBody>
          <a:bodyPr vert="horz" lIns="89181" tIns="44591" rIns="89181" bIns="44591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901548" y="9516767"/>
            <a:ext cx="2985076" cy="501946"/>
          </a:xfrm>
          <a:prstGeom prst="rect">
            <a:avLst/>
          </a:prstGeom>
        </p:spPr>
        <p:txBody>
          <a:bodyPr vert="horz" lIns="89181" tIns="44591" rIns="89181" bIns="44591" rtlCol="0" anchor="b"/>
          <a:lstStyle>
            <a:lvl1pPr algn="r">
              <a:defRPr sz="1200"/>
            </a:lvl1pPr>
          </a:lstStyle>
          <a:p>
            <a:fld id="{5453D3C3-4953-4061-BAA1-2C24919352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006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2954" indent="-222954">
              <a:buFont typeface="+mj-lt"/>
              <a:buAutoNum type="arabicPeriod"/>
            </a:pPr>
            <a:r>
              <a:rPr lang="da-DK" sz="1800" dirty="0"/>
              <a:t>Kommuneplantillæg i Gribskov</a:t>
            </a:r>
          </a:p>
          <a:p>
            <a:pPr marL="222954" indent="-222954">
              <a:buFont typeface="+mj-lt"/>
              <a:buAutoNum type="arabicPeriod"/>
            </a:pPr>
            <a:endParaRPr lang="da-DK" sz="1800" dirty="0"/>
          </a:p>
          <a:p>
            <a:pPr marL="222954" indent="-222954">
              <a:buFont typeface="+mj-lt"/>
              <a:buAutoNum type="arabicPeriod"/>
            </a:pPr>
            <a:r>
              <a:rPr lang="da-DK" sz="1800" dirty="0"/>
              <a:t>Lokalplanforslag for den bevarende bymidte i Maribo. </a:t>
            </a:r>
          </a:p>
          <a:p>
            <a:pPr marL="222954" indent="-222954">
              <a:buFont typeface="+mj-lt"/>
              <a:buAutoNum type="arabicPeriod"/>
            </a:pPr>
            <a:endParaRPr lang="da-DK" sz="1800" dirty="0"/>
          </a:p>
          <a:p>
            <a:pPr marL="222954" indent="-222954">
              <a:buFont typeface="+mj-lt"/>
              <a:buAutoNum type="arabicPeriod"/>
            </a:pPr>
            <a:r>
              <a:rPr lang="da-DK" sz="1800" dirty="0"/>
              <a:t>Tårnby eller Fanø og byggesager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3D3C3-4953-4061-BAA1-2C249193523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013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800" dirty="0"/>
              <a:t>Odense, Brønshøj og Holbæk</a:t>
            </a:r>
          </a:p>
          <a:p>
            <a:endParaRPr lang="da-DK" sz="1800" dirty="0"/>
          </a:p>
          <a:p>
            <a:r>
              <a:rPr lang="da-DK" sz="1800" dirty="0"/>
              <a:t>Der lå en gang et bevaringsværdigt hus…………………..</a:t>
            </a:r>
          </a:p>
          <a:p>
            <a:endParaRPr lang="da-DK" sz="1800" dirty="0"/>
          </a:p>
          <a:p>
            <a:r>
              <a:rPr lang="da-DK" sz="1800" dirty="0"/>
              <a:t>Hvorfor tabte lokalforeningen klagesagen?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3D3C3-4953-4061-BAA1-2C249193523D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8182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800" dirty="0"/>
              <a:t>Nedrivninger !</a:t>
            </a:r>
          </a:p>
          <a:p>
            <a:endParaRPr lang="da-DK" sz="1800" dirty="0"/>
          </a:p>
          <a:p>
            <a:r>
              <a:rPr lang="da-DK" sz="1800" dirty="0"/>
              <a:t>Skabe dialog mellem byråd, kommunen og borgere, så tidligt som muligt.</a:t>
            </a:r>
          </a:p>
          <a:p>
            <a:endParaRPr lang="da-DK" sz="18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3D3C3-4953-4061-BAA1-2C249193523D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991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3D3C3-4953-4061-BAA1-2C249193523D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2190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B286-B79C-4505-AE0A-FEB07447A9E8}" type="datetime1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"Få styr på planerne" Odense 29.08.2020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50DC-6AB3-4A7F-92EF-1D826DACF28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FEA2-19A6-4090-89DE-8D10766160E6}" type="datetime1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"Få styr på planerne" Odense 29.08.2020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50DC-6AB3-4A7F-92EF-1D826DACF28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96F8-CAFD-430B-8EF7-1DD6EBAE01F3}" type="datetime1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"Få styr på planerne" Odense 29.08.2020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50DC-6AB3-4A7F-92EF-1D826DACF28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8DBC-89CD-46B2-B9E4-6DBB7863D9E7}" type="datetime1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"Få styr på planerne" Odense 29.08.2020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50DC-6AB3-4A7F-92EF-1D826DACF28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8C4-9F2E-4EB4-82A3-9F2148F89EFE}" type="datetime1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"Få styr på planerne" Odense 29.08.2020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50DC-6AB3-4A7F-92EF-1D826DACF28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17F4-EE9F-41BD-A497-66D633BEB73C}" type="datetime1">
              <a:rPr lang="da-DK" smtClean="0"/>
              <a:t>22-08-2020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"Få styr på planerne" Odense 29.08.2020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50DC-6AB3-4A7F-92EF-1D826DACF28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9D0-91E0-43AA-B747-EA5D2CC40DDE}" type="datetime1">
              <a:rPr lang="da-DK" smtClean="0"/>
              <a:t>22-08-2020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"Få styr på planerne" Odense 29.08.2020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50DC-6AB3-4A7F-92EF-1D826DACF28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E807-B5A7-43B0-A4E5-6834F2C6B29E}" type="datetime1">
              <a:rPr lang="da-DK" smtClean="0"/>
              <a:t>22-08-2020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"Få styr på planerne" Odense 29.08.2020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50DC-6AB3-4A7F-92EF-1D826DACF28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B643-6246-430C-9D87-5682CA677090}" type="datetime1">
              <a:rPr lang="da-DK" smtClean="0"/>
              <a:t>22-08-2020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"Få styr på planerne" Odense 29.08.2020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50DC-6AB3-4A7F-92EF-1D826DACF28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A4B5-D502-495C-823C-B7AB810CC874}" type="datetime1">
              <a:rPr lang="da-DK" smtClean="0"/>
              <a:t>22-08-2020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"Få styr på planerne" Odense 29.08.2020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50DC-6AB3-4A7F-92EF-1D826DACF28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1DBE-2670-40C5-A856-44140080EBD8}" type="datetime1">
              <a:rPr lang="da-DK" smtClean="0"/>
              <a:t>22-08-2020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"Få styr på planerne" Odense 29.08.2020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50DC-6AB3-4A7F-92EF-1D826DACF28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C8E8E-EF46-4623-82E4-9CC8B59F92EC}" type="datetime1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"Få styr på planerne" Odense 29.08.2020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F50DC-6AB3-4A7F-92EF-1D826DACF28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tte.Thye@byogland.d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 10 c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6309320"/>
            <a:ext cx="3599688" cy="222504"/>
          </a:xfrm>
          <a:prstGeom prst="rect">
            <a:avLst/>
          </a:prstGeo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7A296F70-0982-41FD-9215-9CCACF5DD62A}"/>
              </a:ext>
            </a:extLst>
          </p:cNvPr>
          <p:cNvSpPr txBox="1"/>
          <p:nvPr/>
        </p:nvSpPr>
        <p:spPr>
          <a:xfrm>
            <a:off x="887656" y="1556792"/>
            <a:ext cx="78481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Planlovens mulighed for indflydelse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Forslag til kommuneplantillæg – udarbejde kommentarer eller indsigelse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da-DK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Bevarende lokalplanforslag – udarbejde indsigelse til lokalplanforslaget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da-DK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Dispensationer fra bevarende lokalplaner – gennemgå byggesager og evt. indsigelse</a:t>
            </a:r>
            <a:endParaRPr lang="da-DK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D122A35F-3C49-47E4-ABED-67E3BE8FCAD4}"/>
              </a:ext>
            </a:extLst>
          </p:cNvPr>
          <p:cNvSpPr txBox="1"/>
          <p:nvPr/>
        </p:nvSpPr>
        <p:spPr>
          <a:xfrm>
            <a:off x="611560" y="439322"/>
            <a:ext cx="8136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dirty="0"/>
              <a:t>Støtte i lokale plansager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D6ED8F-5A3D-4E5B-9966-313ADCF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7656" y="6244100"/>
            <a:ext cx="2895600" cy="365125"/>
          </a:xfrm>
        </p:spPr>
        <p:txBody>
          <a:bodyPr/>
          <a:lstStyle/>
          <a:p>
            <a:r>
              <a:rPr lang="da-DK"/>
              <a:t>"Få styr på planerne" Odense 29.08.2020</a:t>
            </a: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 10 c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6309320"/>
            <a:ext cx="3599688" cy="222504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8836E842-F85A-4DD7-A98F-ECD461F80B06}"/>
              </a:ext>
            </a:extLst>
          </p:cNvPr>
          <p:cNvSpPr txBox="1"/>
          <p:nvPr/>
        </p:nvSpPr>
        <p:spPr>
          <a:xfrm>
            <a:off x="539552" y="437854"/>
            <a:ext cx="820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dirty="0"/>
              <a:t>Støtte i lokale plansager</a:t>
            </a:r>
          </a:p>
          <a:p>
            <a:pPr algn="ctr"/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D9805DFB-4957-4E99-89F1-6FDAC57B3606}"/>
              </a:ext>
            </a:extLst>
          </p:cNvPr>
          <p:cNvSpPr txBox="1"/>
          <p:nvPr/>
        </p:nvSpPr>
        <p:spPr>
          <a:xfrm>
            <a:off x="683568" y="3615601"/>
            <a:ext cx="80641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Vejledning om planloven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Dialog om proces – hvor bevaringsværdier kan risikere at gå tabt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lokalplaners indhold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Dialog om tabte klagesager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Skal en afgørelse påklages?</a:t>
            </a:r>
            <a:endParaRPr lang="da-DK" sz="2400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B76C0A8-81DB-4DEC-A1BA-7C3E38E2D8A1}"/>
              </a:ext>
            </a:extLst>
          </p:cNvPr>
          <p:cNvSpPr txBox="1"/>
          <p:nvPr/>
        </p:nvSpPr>
        <p:spPr>
          <a:xfrm>
            <a:off x="696288" y="1196752"/>
            <a:ext cx="81810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Eksempel på klage til Planklagenævnet</a:t>
            </a:r>
            <a:endParaRPr lang="da-DK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Lokalplanpligt ved større nedrivning af bevaringsværdige bygninger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Anmodning om opsættende virkning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Zonetilladelse ændret til afslag</a:t>
            </a: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0D4DE288-9D2B-4020-A3CF-D11D7205E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6288" y="6297464"/>
            <a:ext cx="2895600" cy="365125"/>
          </a:xfrm>
        </p:spPr>
        <p:txBody>
          <a:bodyPr/>
          <a:lstStyle/>
          <a:p>
            <a:r>
              <a:rPr lang="da-DK" dirty="0"/>
              <a:t>"Få styr på planerne" Odense 29.08.2020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 10 c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6309320"/>
            <a:ext cx="3599688" cy="222504"/>
          </a:xfrm>
          <a:prstGeom prst="rect">
            <a:avLst/>
          </a:prstGeo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EF8FCD76-98BC-4127-A606-DD0B1CC8F3DB}"/>
              </a:ext>
            </a:extLst>
          </p:cNvPr>
          <p:cNvSpPr txBox="1"/>
          <p:nvPr/>
        </p:nvSpPr>
        <p:spPr>
          <a:xfrm>
            <a:off x="561648" y="548680"/>
            <a:ext cx="818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dirty="0"/>
              <a:t>Støtte i lokale plansager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B28DB375-A84F-46DE-A334-098A97E9AC72}"/>
              </a:ext>
            </a:extLst>
          </p:cNvPr>
          <p:cNvSpPr txBox="1"/>
          <p:nvPr/>
        </p:nvSpPr>
        <p:spPr>
          <a:xfrm>
            <a:off x="561648" y="1412776"/>
            <a:ext cx="81861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Bygningsfredningsloven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Klage til Slots- og Kulturstyrelsen over manglende offentlig høring inden nedrivningstilladelse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da-DK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Vejledning om bygningsfredningslovens </a:t>
            </a:r>
            <a:r>
              <a:rPr lang="da-DK" sz="2800" dirty="0" err="1"/>
              <a:t>sammen-hæng</a:t>
            </a:r>
            <a:r>
              <a:rPr lang="da-DK" sz="2800" dirty="0"/>
              <a:t> mellem høringsfristens afslutning og </a:t>
            </a:r>
            <a:r>
              <a:rPr lang="da-DK" sz="2800" dirty="0" err="1"/>
              <a:t>bygher-res</a:t>
            </a:r>
            <a:r>
              <a:rPr lang="da-DK" sz="2800" dirty="0"/>
              <a:t> ret til nedrivning.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da-DK" sz="2800" dirty="0"/>
          </a:p>
          <a:p>
            <a:r>
              <a:rPr lang="da-DK" sz="2800" b="1" dirty="0"/>
              <a:t>Andet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Krav om aktindsigt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Dialog om strategi og indflydelse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5A3883E-848D-4B4D-917D-945140455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648" y="6309320"/>
            <a:ext cx="2895600" cy="365125"/>
          </a:xfrm>
        </p:spPr>
        <p:txBody>
          <a:bodyPr/>
          <a:lstStyle/>
          <a:p>
            <a:r>
              <a:rPr lang="da-DK" dirty="0"/>
              <a:t>"Få styr på planerne" Odense 29.08.2020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 10 c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6309320"/>
            <a:ext cx="3599688" cy="222504"/>
          </a:xfrm>
          <a:prstGeom prst="rect">
            <a:avLst/>
          </a:prstGeo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2E9FC90F-A3EB-4D5D-A8F5-3BA410AAE489}"/>
              </a:ext>
            </a:extLst>
          </p:cNvPr>
          <p:cNvSpPr txBox="1"/>
          <p:nvPr/>
        </p:nvSpPr>
        <p:spPr>
          <a:xfrm>
            <a:off x="470777" y="1628800"/>
            <a:ext cx="82802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Medlem af Landsforeningen for Bygnings-og Landskabskultur eller lokalforeninger,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da-DK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start med en redegørelse over problemstillingen til </a:t>
            </a:r>
            <a:r>
              <a:rPr lang="da-DK" sz="2800" dirty="0">
                <a:hlinkClick r:id="rId4"/>
              </a:rPr>
              <a:t>Ditte.Thye@byogland.dk</a:t>
            </a:r>
            <a:r>
              <a:rPr lang="da-DK" sz="2800" dirty="0"/>
              <a:t> og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da-DK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a-DK" sz="2800" dirty="0"/>
              <a:t>så tidligt som muligt i forløbet! </a:t>
            </a:r>
            <a:endParaRPr lang="da-DK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BB497D6-67F1-4540-802B-777AFD3760AE}"/>
              </a:ext>
            </a:extLst>
          </p:cNvPr>
          <p:cNvSpPr txBox="1"/>
          <p:nvPr/>
        </p:nvSpPr>
        <p:spPr>
          <a:xfrm>
            <a:off x="470778" y="555302"/>
            <a:ext cx="8276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dirty="0"/>
              <a:t>Forudsætning for støtte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107B755-016D-4F77-A0EE-2EDAF00EE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0777" y="6238009"/>
            <a:ext cx="2895600" cy="365125"/>
          </a:xfrm>
        </p:spPr>
        <p:txBody>
          <a:bodyPr/>
          <a:lstStyle/>
          <a:p>
            <a:r>
              <a:rPr lang="da-DK" dirty="0"/>
              <a:t>"Få styr på planerne" Odense 29.08.2020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241</Words>
  <Application>Microsoft Office PowerPoint</Application>
  <PresentationFormat>Skærmshow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Courier New</vt:lpstr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byogland</dc:creator>
  <cp:lastModifiedBy>Ditte Thye</cp:lastModifiedBy>
  <cp:revision>35</cp:revision>
  <cp:lastPrinted>2020-08-22T12:36:16Z</cp:lastPrinted>
  <dcterms:created xsi:type="dcterms:W3CDTF">2014-05-06T09:05:49Z</dcterms:created>
  <dcterms:modified xsi:type="dcterms:W3CDTF">2020-08-22T13:45:25Z</dcterms:modified>
</cp:coreProperties>
</file>